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  <p:sldMasterId id="2147483669" r:id="rId2"/>
  </p:sldMasterIdLst>
  <p:notesMasterIdLst>
    <p:notesMasterId r:id="rId27"/>
  </p:notesMasterIdLst>
  <p:sldIdLst>
    <p:sldId id="256" r:id="rId3"/>
    <p:sldId id="258" r:id="rId4"/>
    <p:sldId id="257" r:id="rId5"/>
    <p:sldId id="259" r:id="rId6"/>
    <p:sldId id="260" r:id="rId7"/>
    <p:sldId id="261" r:id="rId8"/>
    <p:sldId id="279" r:id="rId9"/>
    <p:sldId id="263" r:id="rId10"/>
    <p:sldId id="281" r:id="rId11"/>
    <p:sldId id="262" r:id="rId12"/>
    <p:sldId id="264" r:id="rId13"/>
    <p:sldId id="265" r:id="rId14"/>
    <p:sldId id="266" r:id="rId15"/>
    <p:sldId id="276" r:id="rId16"/>
    <p:sldId id="267" r:id="rId17"/>
    <p:sldId id="270" r:id="rId18"/>
    <p:sldId id="269" r:id="rId19"/>
    <p:sldId id="271" r:id="rId20"/>
    <p:sldId id="272" r:id="rId21"/>
    <p:sldId id="273" r:id="rId22"/>
    <p:sldId id="274" r:id="rId23"/>
    <p:sldId id="277" r:id="rId24"/>
    <p:sldId id="275" r:id="rId25"/>
    <p:sldId id="278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C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8" autoAdjust="0"/>
    <p:restoredTop sz="94660" autoAdjust="0"/>
  </p:normalViewPr>
  <p:slideViewPr>
    <p:cSldViewPr>
      <p:cViewPr varScale="1">
        <p:scale>
          <a:sx n="92" d="100"/>
          <a:sy n="92" d="100"/>
        </p:scale>
        <p:origin x="-9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15C03A8-B652-4967-96DA-37567FB00014}" type="datetimeFigureOut">
              <a:rPr lang="en-US" smtClean="0"/>
              <a:pPr/>
              <a:t>8/25/2011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37F0544-A7F8-4213-8845-55347A020B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305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m_ppt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990" y="5055380"/>
            <a:ext cx="9144000" cy="914400"/>
          </a:xfrm>
        </p:spPr>
        <p:txBody>
          <a:bodyPr/>
          <a:lstStyle>
            <a:lvl1pPr marL="0" indent="0" algn="ctr">
              <a:buFontTx/>
              <a:buNone/>
              <a:defRPr sz="2400" b="1">
                <a:solidFill>
                  <a:srgbClr val="678553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1865410"/>
            <a:ext cx="9144000" cy="1588"/>
          </a:xfrm>
          <a:prstGeom prst="line">
            <a:avLst/>
          </a:prstGeom>
          <a:ln w="158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424586" y="6472517"/>
            <a:ext cx="2279276" cy="367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www.duanemorris.com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996063"/>
            <a:ext cx="91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©2011 Duane Morris LLP. All Rights Reserved. Duane Morris is a registered service mark of Duane Morris LLP. </a:t>
            </a:r>
            <a:b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</a:b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Duane Morris – </a:t>
            </a:r>
            <a:r>
              <a:rPr lang="en-US" sz="700" i="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Firm and Affiliate Offices </a:t>
            </a: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| New York | London | Singapore | Los Angeles | Chicago | Houston | Hanoi | Philadelphia | San Diego | San Francisco | Baltimore | Boston | Washington, D.C.</a:t>
            </a:r>
            <a:b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</a:b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Las Vegas | Atlanta | Miami | Pittsburgh | Newark | Boca Raton | Wilmington | Cherry Hill | Princeton | Lake Tahoe | Ho Chi Minh City | Duane Morris LLP – </a:t>
            </a:r>
            <a:r>
              <a:rPr lang="en-US" sz="700" i="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A Delaware limited liability partnership</a:t>
            </a:r>
            <a:endParaRPr lang="en-US" sz="700" i="0" baseline="0" dirty="0">
              <a:solidFill>
                <a:srgbClr val="203C6A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3783248"/>
            <a:ext cx="9144000" cy="864952"/>
          </a:xfrm>
        </p:spPr>
        <p:txBody>
          <a:bodyPr/>
          <a:lstStyle>
            <a:lvl1pPr algn="ctr">
              <a:defRPr sz="4000" b="1">
                <a:solidFill>
                  <a:srgbClr val="203C6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1"/>
          </p:nvPr>
        </p:nvSpPr>
        <p:spPr>
          <a:xfrm>
            <a:off x="5715000" y="6492240"/>
            <a:ext cx="2895600" cy="36576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FD0D57-A033-4724-A2D7-D71EA023BA9A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53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010" y="1068779"/>
            <a:ext cx="8595360" cy="868680"/>
          </a:xfrm>
        </p:spPr>
        <p:txBody>
          <a:bodyPr/>
          <a:lstStyle>
            <a:lvl1pPr>
              <a:defRPr sz="33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1995055"/>
            <a:ext cx="8577072" cy="4480560"/>
          </a:xfrm>
        </p:spPr>
        <p:txBody>
          <a:bodyPr/>
          <a:lstStyle>
            <a:lvl1pPr marL="685800" indent="-685800">
              <a:defRPr sz="3000"/>
            </a:lvl1pPr>
            <a:lvl2pPr marL="1143000" indent="-457200">
              <a:defRPr sz="2600"/>
            </a:lvl2pPr>
            <a:lvl3pPr marL="1600200" indent="-457200">
              <a:buFont typeface="+mj-lt"/>
              <a:buAutoNum type="alphaLcPeriod"/>
              <a:defRPr sz="2400"/>
            </a:lvl3pPr>
            <a:lvl4pPr marL="2057400" indent="-457200">
              <a:buFont typeface="Arial" pitchFamily="34" charset="0"/>
              <a:buChar char="•"/>
              <a:defRPr sz="2000"/>
            </a:lvl4pPr>
            <a:lvl5pPr marL="2514600" indent="-457200"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2B5AB43-79E0-470E-8AB1-DE1C203A65E2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ctr">
              <a:buFontTx/>
              <a:buNone/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F109E1-1B2B-497B-ADBB-A6E7E896D9B4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10" y="920464"/>
            <a:ext cx="8229600" cy="984536"/>
          </a:xfrm>
        </p:spPr>
        <p:txBody>
          <a:bodyPr/>
          <a:lstStyle>
            <a:lvl1pPr>
              <a:defRPr sz="3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7882" y="1904999"/>
            <a:ext cx="4059506" cy="4947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882" y="2399725"/>
            <a:ext cx="405950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904999"/>
            <a:ext cx="4041775" cy="4947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9972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35C9FA5-3EA8-43DD-A85F-C2B5490D044F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B74DF57-0DAA-441D-9FF1-51ACE7A3ABC7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5103117-88A2-4FC9-BFF2-A9A2909FCE2C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2570"/>
            <a:ext cx="3008313" cy="1162050"/>
          </a:xfrm>
        </p:spPr>
        <p:txBody>
          <a:bodyPr anchor="b"/>
          <a:lstStyle>
            <a:lvl1pPr algn="ctr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2571"/>
            <a:ext cx="5111750" cy="548443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54621"/>
            <a:ext cx="3008313" cy="43223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D240779-C37D-454F-A9D1-1BECF4ABACAE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4243"/>
            <a:ext cx="5486400" cy="357333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D8DFBD3-B66D-478B-AC3E-91854DBED41B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010" y="1068779"/>
            <a:ext cx="8595360" cy="868680"/>
          </a:xfrm>
        </p:spPr>
        <p:txBody>
          <a:bodyPr/>
          <a:lstStyle>
            <a:lvl1pPr>
              <a:defRPr sz="3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1995055"/>
            <a:ext cx="8577072" cy="4480560"/>
          </a:xfrm>
        </p:spPr>
        <p:txBody>
          <a:bodyPr/>
          <a:lstStyle>
            <a:lvl1pPr marL="465138" indent="-465138">
              <a:defRPr sz="3000"/>
            </a:lvl1pPr>
            <a:lvl2pPr marL="914400" indent="-403225">
              <a:defRPr sz="2600"/>
            </a:lvl2pPr>
            <a:lvl3pPr marL="1379538" indent="-406400">
              <a:buFont typeface="Wingdings" pitchFamily="2" charset="2"/>
              <a:buChar char="Ø"/>
              <a:defRPr sz="2400"/>
            </a:lvl3pPr>
            <a:lvl4pPr marL="1828800" indent="-403225">
              <a:buFont typeface="Wingdings" pitchFamily="2" charset="2"/>
              <a:buChar char="§"/>
              <a:defRPr sz="2000"/>
            </a:lvl4pPr>
            <a:lvl5pPr marL="2293938" indent="-406400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C2D307F-4FAE-4A62-AC5E-18F8C364D1BF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E6ADB6E-E9FC-42D9-A6B7-9E9BCD71EC42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10" y="920464"/>
            <a:ext cx="8229600" cy="984536"/>
          </a:xfrm>
        </p:spPr>
        <p:txBody>
          <a:bodyPr/>
          <a:lstStyle>
            <a:lvl1pPr>
              <a:defRPr sz="3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7882" y="1904999"/>
            <a:ext cx="4059506" cy="4947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882" y="2399725"/>
            <a:ext cx="405950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904999"/>
            <a:ext cx="4041775" cy="4947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9972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A786810-4AC8-4B3D-AB86-2603463A70EF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1AFA933-CED3-46C9-9878-B86BEEDF600F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119C35F-70A5-4E6E-B0F9-97712FB554C7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2570"/>
            <a:ext cx="3008313" cy="1162050"/>
          </a:xfrm>
        </p:spPr>
        <p:txBody>
          <a:bodyPr anchor="b"/>
          <a:lstStyle>
            <a:lvl1pPr algn="ctr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2571"/>
            <a:ext cx="5111750" cy="548443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54621"/>
            <a:ext cx="3008313" cy="43223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4F32F77-8297-4C5B-A38A-C9C17721C992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4243"/>
            <a:ext cx="5486400" cy="357333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2133600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1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6ADE0BA-F732-42FA-90A3-C744D89ED274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m_ppt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990" y="5055380"/>
            <a:ext cx="9144000" cy="914400"/>
          </a:xfrm>
        </p:spPr>
        <p:txBody>
          <a:bodyPr/>
          <a:lstStyle>
            <a:lvl1pPr marL="0" indent="0" algn="ctr">
              <a:buFontTx/>
              <a:buNone/>
              <a:defRPr sz="2400" b="1">
                <a:solidFill>
                  <a:srgbClr val="678553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1865410"/>
            <a:ext cx="9144000" cy="1588"/>
          </a:xfrm>
          <a:prstGeom prst="line">
            <a:avLst/>
          </a:prstGeom>
          <a:ln w="158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424586" y="6472517"/>
            <a:ext cx="2279276" cy="367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www.duanemorris.com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996063"/>
            <a:ext cx="91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©2011 Duane Morris LLP. All Rights Reserved. Duane Morris is a registered service mark of Duane Morris LLP. </a:t>
            </a:r>
            <a:b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</a:b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Duane Morris – </a:t>
            </a:r>
            <a:r>
              <a:rPr lang="en-US" sz="700" i="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Firm and Affiliate Offices </a:t>
            </a: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| New York | London | Singapore | Los Angeles | Chicago | Houston | Hanoi | Philadelphia | San Diego | San Francisco | Baltimore | Boston | Washington, D.C.</a:t>
            </a:r>
            <a:b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</a:br>
            <a:r>
              <a:rPr lang="en-US" sz="70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Las Vegas | Atlanta | Miami | Pittsburgh | Newark | Boca Raton | Wilmington | Cherry Hill | Princeton | Lake Tahoe | Ho Chi Minh City | Duane Morris LLP – </a:t>
            </a:r>
            <a:r>
              <a:rPr lang="en-US" sz="700" i="0" baseline="0" dirty="0" smtClean="0">
                <a:solidFill>
                  <a:srgbClr val="203C6A"/>
                </a:solidFill>
                <a:latin typeface="Arial" pitchFamily="34" charset="0"/>
                <a:cs typeface="Arial" pitchFamily="34" charset="0"/>
              </a:rPr>
              <a:t>A Delaware limited liability partnership</a:t>
            </a:r>
            <a:endParaRPr lang="en-US" sz="700" i="0" baseline="0" dirty="0">
              <a:solidFill>
                <a:srgbClr val="203C6A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3783248"/>
            <a:ext cx="9144000" cy="864952"/>
          </a:xfrm>
        </p:spPr>
        <p:txBody>
          <a:bodyPr/>
          <a:lstStyle>
            <a:lvl1pPr algn="ctr">
              <a:buFontTx/>
              <a:buNone/>
              <a:defRPr sz="4000" b="1">
                <a:solidFill>
                  <a:srgbClr val="203C6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03C6A"/>
                </a:solidFill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1"/>
          </p:nvPr>
        </p:nvSpPr>
        <p:spPr>
          <a:xfrm>
            <a:off x="5715000" y="6492240"/>
            <a:ext cx="2895600" cy="36576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2830C28-014B-4E36-BCFC-8E47A0649E6C}" type="datetime1">
              <a:rPr lang="en-US" smtClean="0"/>
              <a:pPr/>
              <a:t>8/25/2011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53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m_ppt_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048" y="1993392"/>
            <a:ext cx="8576248" cy="448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904" y="1068779"/>
            <a:ext cx="8593528" cy="86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82871" y="6472517"/>
            <a:ext cx="2279276" cy="367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www.duanemorris.com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90B7322-1295-49EA-A24D-ECBFDD2D5C77}" type="datetime1">
              <a:rPr lang="en-US" smtClean="0"/>
              <a:pPr/>
              <a:t>8/25/2011</a:t>
            </a:fld>
            <a:endParaRPr lang="en-US" dirty="0"/>
          </a:p>
        </p:txBody>
      </p:sp>
      <p:pic>
        <p:nvPicPr>
          <p:cNvPr id="11" name="Picture 10" descr="Picture2.jpg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819564"/>
              </a:clrFrom>
              <a:clrTo>
                <a:srgbClr val="81956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410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E8650"/>
          </a:solidFill>
          <a:latin typeface="Arial" pitchFamily="34" charset="0"/>
          <a:ea typeface="+mj-ea"/>
          <a:cs typeface="Arial" pitchFamily="34" charset="0"/>
        </a:defRPr>
      </a:lvl1pPr>
      <a:lvl2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2pPr>
      <a:lvl3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3pPr>
      <a:lvl4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4pPr>
      <a:lvl5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5pPr>
      <a:lvl6pPr marL="4572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6pPr>
      <a:lvl7pPr marL="9144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7pPr>
      <a:lvl8pPr marL="13716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8pPr>
      <a:lvl9pPr marL="18288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9pPr>
    </p:titleStyle>
    <p:bodyStyle>
      <a:lvl1pPr marL="463550" indent="-4635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000">
          <a:solidFill>
            <a:srgbClr val="203C6A"/>
          </a:solidFill>
          <a:latin typeface="Arial" pitchFamily="34" charset="0"/>
          <a:ea typeface="+mn-ea"/>
          <a:cs typeface="Arial" pitchFamily="34" charset="0"/>
        </a:defRPr>
      </a:lvl1pPr>
      <a:lvl2pPr marL="914400" indent="-403225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rgbClr val="203C6A"/>
          </a:solidFill>
          <a:latin typeface="Arial" pitchFamily="34" charset="0"/>
          <a:cs typeface="Arial" pitchFamily="34" charset="0"/>
        </a:defRPr>
      </a:lvl2pPr>
      <a:lvl3pPr marL="1377950" indent="-4048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rgbClr val="203C6A"/>
          </a:solidFill>
          <a:latin typeface="Arial" pitchFamily="34" charset="0"/>
          <a:cs typeface="Arial" pitchFamily="34" charset="0"/>
        </a:defRPr>
      </a:lvl3pPr>
      <a:lvl4pPr marL="1828800" indent="-403225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rgbClr val="203C6A"/>
          </a:solidFill>
          <a:latin typeface="Arial" pitchFamily="34" charset="0"/>
          <a:cs typeface="Arial" pitchFamily="34" charset="0"/>
        </a:defRPr>
      </a:lvl4pPr>
      <a:lvl5pPr marL="2292350" indent="-40481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rgbClr val="203C6A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m_ppt_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048" y="1993392"/>
            <a:ext cx="8576248" cy="448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904" y="1068779"/>
            <a:ext cx="8593528" cy="86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82871" y="6472517"/>
            <a:ext cx="2279276" cy="367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www.duanemorris.com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13161"/>
            <a:ext cx="9144000" cy="1588"/>
          </a:xfrm>
          <a:prstGeom prst="line">
            <a:avLst/>
          </a:prstGeom>
          <a:ln w="158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FE7A4C5-1D47-4B44-9053-BA6C56AAA8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92240"/>
            <a:ext cx="3733800" cy="36576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203C6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E0B2AE-DDFE-4468-B9E9-FDFC887AA4BE}" type="datetime1">
              <a:rPr lang="en-US" smtClean="0"/>
              <a:pPr/>
              <a:t>8/25/2011</a:t>
            </a:fld>
            <a:endParaRPr lang="en-US" dirty="0"/>
          </a:p>
        </p:txBody>
      </p:sp>
      <p:pic>
        <p:nvPicPr>
          <p:cNvPr id="15" name="Picture 14" descr="Picture2.jpg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819564"/>
              </a:clrFrom>
              <a:clrTo>
                <a:srgbClr val="81956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410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marL="571500" indent="-571500" algn="l" rtl="0" eaLnBrk="1" fontAlgn="base" hangingPunct="1">
        <a:spcBef>
          <a:spcPct val="0"/>
        </a:spcBef>
        <a:spcAft>
          <a:spcPct val="0"/>
        </a:spcAft>
        <a:buFont typeface="+mj-lt"/>
        <a:buAutoNum type="romanUcPeriod"/>
        <a:defRPr sz="3200">
          <a:solidFill>
            <a:srgbClr val="6E8650"/>
          </a:solidFill>
          <a:latin typeface="Arial" pitchFamily="34" charset="0"/>
          <a:ea typeface="+mj-ea"/>
          <a:cs typeface="Arial" pitchFamily="34" charset="0"/>
        </a:defRPr>
      </a:lvl1pPr>
      <a:lvl2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2pPr>
      <a:lvl3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3pPr>
      <a:lvl4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4pPr>
      <a:lvl5pPr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5pPr>
      <a:lvl6pPr marL="4572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6pPr>
      <a:lvl7pPr marL="9144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7pPr>
      <a:lvl8pPr marL="13716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8pPr>
      <a:lvl9pPr marL="1828800" indent="228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1B325F"/>
          </a:solidFill>
          <a:latin typeface="Adobe Heiti Std R" pitchFamily="34" charset="-128"/>
        </a:defRPr>
      </a:lvl9pPr>
    </p:titleStyle>
    <p:bodyStyle>
      <a:lvl1pPr marL="685800" indent="-685800" algn="l" rtl="0" eaLnBrk="1" fontAlgn="base" hangingPunct="1">
        <a:spcBef>
          <a:spcPct val="20000"/>
        </a:spcBef>
        <a:spcAft>
          <a:spcPct val="0"/>
        </a:spcAft>
        <a:buFont typeface="+mj-lt"/>
        <a:buAutoNum type="alphaUcPeriod"/>
        <a:defRPr sz="3000">
          <a:solidFill>
            <a:srgbClr val="203C6A"/>
          </a:solidFill>
          <a:latin typeface="Arial" pitchFamily="34" charset="0"/>
          <a:ea typeface="+mn-ea"/>
          <a:cs typeface="Arial" pitchFamily="34" charset="0"/>
        </a:defRPr>
      </a:lvl1pPr>
      <a:lvl2pPr marL="1143000" indent="-457200" algn="l" rtl="0" eaLnBrk="1" fontAlgn="base" hangingPunct="1">
        <a:spcBef>
          <a:spcPct val="20000"/>
        </a:spcBef>
        <a:spcAft>
          <a:spcPct val="0"/>
        </a:spcAft>
        <a:buFont typeface="+mj-lt"/>
        <a:buAutoNum type="arabicPeriod"/>
        <a:defRPr sz="2600">
          <a:solidFill>
            <a:srgbClr val="203C6A"/>
          </a:solidFill>
          <a:latin typeface="Arial" pitchFamily="34" charset="0"/>
          <a:cs typeface="Arial" pitchFamily="34" charset="0"/>
        </a:defRPr>
      </a:lvl2pPr>
      <a:lvl3pPr marL="1600200" indent="-457200" algn="l" rtl="0" eaLnBrk="1" fontAlgn="base" hangingPunct="1">
        <a:spcBef>
          <a:spcPct val="20000"/>
        </a:spcBef>
        <a:spcAft>
          <a:spcPct val="0"/>
        </a:spcAft>
        <a:buFont typeface="+mj-lt"/>
        <a:buAutoNum type="alphaLcPeriod"/>
        <a:defRPr sz="2400">
          <a:solidFill>
            <a:srgbClr val="203C6A"/>
          </a:solidFill>
          <a:latin typeface="Arial" pitchFamily="34" charset="0"/>
          <a:cs typeface="Arial" pitchFamily="34" charset="0"/>
        </a:defRPr>
      </a:lvl3pPr>
      <a:lvl4pPr marL="2057400" indent="-4572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203C6A"/>
          </a:solidFill>
          <a:latin typeface="Arial" pitchFamily="34" charset="0"/>
          <a:cs typeface="Arial" pitchFamily="34" charset="0"/>
        </a:defRPr>
      </a:lvl4pPr>
      <a:lvl5pPr marL="2514600" indent="-45720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rgbClr val="203C6A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B32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shollis@duanemorris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990" y="3886200"/>
            <a:ext cx="9144000" cy="2083580"/>
          </a:xfrm>
        </p:spPr>
        <p:txBody>
          <a:bodyPr/>
          <a:lstStyle/>
          <a:p>
            <a:r>
              <a:rPr lang="en-US" sz="1200" dirty="0" smtClean="0"/>
              <a:t>by </a:t>
            </a:r>
            <a:br>
              <a:rPr lang="en-US" sz="1200" dirty="0" smtClean="0"/>
            </a:br>
            <a:r>
              <a:rPr lang="en-US" sz="1400" dirty="0" smtClean="0"/>
              <a:t>SHEILA SLOCUM HOLLIS</a:t>
            </a:r>
            <a:br>
              <a:rPr lang="en-US" sz="1400" dirty="0" smtClean="0"/>
            </a:br>
            <a:r>
              <a:rPr lang="en-US" sz="1200" dirty="0" smtClean="0"/>
              <a:t>Duane Morris LLP</a:t>
            </a:r>
            <a:br>
              <a:rPr lang="en-US" sz="1200" dirty="0" smtClean="0"/>
            </a:br>
            <a:r>
              <a:rPr lang="en-US" sz="1200" dirty="0" smtClean="0"/>
              <a:t>505 9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Street N.W.</a:t>
            </a:r>
            <a:br>
              <a:rPr lang="en-US" sz="1200" dirty="0" smtClean="0"/>
            </a:br>
            <a:r>
              <a:rPr lang="en-US" sz="1200" dirty="0" smtClean="0"/>
              <a:t>Washington, DC  20004</a:t>
            </a:r>
            <a:br>
              <a:rPr lang="en-US" sz="1200" dirty="0" smtClean="0"/>
            </a:br>
            <a:r>
              <a:rPr lang="en-US" sz="1200" dirty="0" smtClean="0"/>
              <a:t>202-776-7810</a:t>
            </a:r>
            <a:br>
              <a:rPr lang="en-US" sz="1200" dirty="0" smtClean="0"/>
            </a:br>
            <a:r>
              <a:rPr lang="en-US" sz="1200" dirty="0" smtClean="0"/>
              <a:t>202-776-7801 (fax)</a:t>
            </a:r>
            <a:br>
              <a:rPr lang="en-US" sz="1200" dirty="0" smtClean="0"/>
            </a:br>
            <a:r>
              <a:rPr lang="en-US" sz="1200" dirty="0" smtClean="0">
                <a:hlinkClick r:id="rId3"/>
              </a:rPr>
              <a:t>sshollis@duanemorris.com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Federal Bar Association Annual Meeting and Convention • Sheraton Chicago Hotel &amp; Towers • Chicago, IL</a:t>
            </a:r>
          </a:p>
          <a:p>
            <a:r>
              <a:rPr lang="en-US" sz="1200" dirty="0" smtClean="0"/>
              <a:t> • September  8-10, 2011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0"/>
            <a:ext cx="9144000" cy="864952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Session 2A:</a:t>
            </a:r>
            <a:br>
              <a:rPr lang="en-US" sz="2000" dirty="0" smtClean="0"/>
            </a:br>
            <a:r>
              <a:rPr lang="en-US" sz="2000" dirty="0" smtClean="0"/>
              <a:t>Hot Topics in Renewable Energy Law</a:t>
            </a:r>
            <a:br>
              <a:rPr lang="en-US" sz="2000" dirty="0" smtClean="0"/>
            </a:br>
            <a:r>
              <a:rPr lang="en-US" sz="2000" dirty="0" smtClean="0"/>
              <a:t>Transmission &amp; Siting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6611779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243C6A"/>
                </a:solidFill>
                <a:latin typeface="Arial" pitchFamily="34" charset="0"/>
                <a:cs typeface="Arial" pitchFamily="34" charset="0"/>
              </a:rPr>
              <a:t>DM2/2974342.1</a:t>
            </a:r>
            <a:endParaRPr lang="en-US" sz="1000" dirty="0">
              <a:solidFill>
                <a:srgbClr val="243C6A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3"/>
            </a:pPr>
            <a:r>
              <a:rPr lang="en-US" sz="2000" dirty="0" smtClean="0"/>
              <a:t>So What’s the Problem?  Why don’t we “switch” right now to renewable electric energy sources and (take your pick) close coal plants, any remaining oil burning plants, etc.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9"/>
            </a:pPr>
            <a:r>
              <a:rPr lang="en-US" sz="2800" dirty="0" smtClean="0"/>
              <a:t>Continuing debate on</a:t>
            </a:r>
            <a:br>
              <a:rPr lang="en-US" sz="2800" dirty="0" smtClean="0"/>
            </a:br>
            <a:r>
              <a:rPr lang="en-US" sz="2800" dirty="0" smtClean="0"/>
              <a:t>GHG issues/EPA directives’</a:t>
            </a:r>
            <a:br>
              <a:rPr lang="en-US" sz="2800" dirty="0" smtClean="0"/>
            </a:br>
            <a:r>
              <a:rPr lang="en-US" sz="2800" dirty="0" smtClean="0"/>
              <a:t>impact on coal burning plants</a:t>
            </a:r>
          </a:p>
          <a:p>
            <a:pPr>
              <a:buAutoNum type="alphaUcPeriod" startAt="9"/>
            </a:pPr>
            <a:r>
              <a:rPr lang="en-US" sz="2800" dirty="0" smtClean="0"/>
              <a:t>Siting – environmental, land</a:t>
            </a:r>
            <a:br>
              <a:rPr lang="en-US" sz="2800" dirty="0" smtClean="0"/>
            </a:br>
            <a:r>
              <a:rPr lang="en-US" sz="2800" dirty="0" smtClean="0"/>
              <a:t>use, noise, avian life, other</a:t>
            </a:r>
            <a:br>
              <a:rPr lang="en-US" sz="2800" dirty="0" smtClean="0"/>
            </a:br>
            <a:r>
              <a:rPr lang="en-US" sz="2800" dirty="0" smtClean="0"/>
              <a:t>endangered species concerns</a:t>
            </a:r>
          </a:p>
          <a:p>
            <a:pPr>
              <a:buAutoNum type="alphaUcPeriod" startAt="9"/>
            </a:pPr>
            <a:r>
              <a:rPr lang="en-US" sz="2800" dirty="0" smtClean="0"/>
              <a:t>Inability to pass national clean energy</a:t>
            </a:r>
            <a:br>
              <a:rPr lang="en-US" sz="2800" dirty="0" smtClean="0"/>
            </a:br>
            <a:r>
              <a:rPr lang="en-US" sz="2800" dirty="0" smtClean="0"/>
              <a:t>mandate – renewables policy/partisanship </a:t>
            </a:r>
            <a:br>
              <a:rPr lang="en-US" sz="2800" dirty="0" smtClean="0"/>
            </a:br>
            <a:r>
              <a:rPr lang="en-US" sz="2800" dirty="0" smtClean="0"/>
              <a:t>and regional differences</a:t>
            </a:r>
          </a:p>
          <a:p>
            <a:pPr>
              <a:buAutoNum type="alphaUcPeriod" startAt="9"/>
            </a:pPr>
            <a:endParaRPr lang="en-US" dirty="0" smtClean="0"/>
          </a:p>
          <a:p>
            <a:pPr>
              <a:buAutoNum type="alphaUcPeriod" startAt="9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9</a:t>
            </a:fld>
            <a:r>
              <a:rPr lang="en-US" dirty="0"/>
              <a:t> </a:t>
            </a:r>
            <a:r>
              <a:rPr lang="en-US" dirty="0" smtClean="0"/>
              <a:t>	Presentation </a:t>
            </a:r>
            <a:r>
              <a:rPr lang="en-US" dirty="0"/>
              <a:t>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12290" name="Picture 2" descr="http://solar.calfinder.com/blog/wp-content/uploads/2010/12/state-clean-energy-ran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399" y="2057399"/>
            <a:ext cx="3048001" cy="1891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3"/>
            </a:pPr>
            <a:r>
              <a:rPr lang="en-US" sz="2000" dirty="0" smtClean="0"/>
              <a:t>So What’s the Problem?  Why don’t we “switch” right now to renewable electric energy sources and (take your pick) close coal plants, any remaining oil burning plants, etc.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12"/>
            </a:pPr>
            <a:r>
              <a:rPr lang="en-US" sz="2800" dirty="0" smtClean="0"/>
              <a:t>Tax Policies</a:t>
            </a:r>
          </a:p>
          <a:p>
            <a:pPr>
              <a:buAutoNum type="alphaUcPeriod" startAt="12"/>
            </a:pPr>
            <a:r>
              <a:rPr lang="en-US" sz="2800" dirty="0" smtClean="0"/>
              <a:t>Shifting political support at state and local level</a:t>
            </a:r>
          </a:p>
          <a:p>
            <a:pPr>
              <a:buAutoNum type="alphaUcPeriod" startAt="12"/>
            </a:pPr>
            <a:r>
              <a:rPr lang="en-US" sz="2800" dirty="0" smtClean="0"/>
              <a:t>History of clean or renewable energy projects with technological or financial or regulatory programs (the PURPA experimental phase); roller coaster of development and phase out of clean energy – e.g., price of natural gas and new availability of shale gas in large </a:t>
            </a:r>
            <a:r>
              <a:rPr lang="en-US" dirty="0" smtClean="0"/>
              <a:t>quantities – California experiences </a:t>
            </a:r>
          </a:p>
          <a:p>
            <a:pPr>
              <a:buAutoNum type="alphaUcPeriod" startAt="12"/>
            </a:pPr>
            <a:endParaRPr lang="en-US" dirty="0" smtClean="0"/>
          </a:p>
          <a:p>
            <a:pPr>
              <a:buAutoNum type="alphaUcPeriod" startAt="12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10</a:t>
            </a:fld>
            <a:r>
              <a:rPr lang="en-US" dirty="0" smtClean="0"/>
              <a:t>	 </a:t>
            </a:r>
            <a:r>
              <a:rPr lang="en-US" dirty="0"/>
              <a:t>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4"/>
            </a:pPr>
            <a:r>
              <a:rPr lang="en-US" sz="2800" dirty="0" smtClean="0"/>
              <a:t>The Big Problem:  Transmission! – It’s big, expensive, and usually controversial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Siting</a:t>
            </a:r>
          </a:p>
          <a:p>
            <a:pPr lvl="1"/>
            <a:r>
              <a:rPr lang="en-US" dirty="0" smtClean="0"/>
              <a:t>NIMBY, BANANA, NOWAY and NOT GOING TO HAPPEN -!</a:t>
            </a:r>
          </a:p>
          <a:p>
            <a:pPr lvl="1"/>
            <a:r>
              <a:rPr lang="en-US" dirty="0" smtClean="0"/>
              <a:t>Why does the renewable electric generation resource often seem to be located so far from the load center?</a:t>
            </a:r>
          </a:p>
          <a:p>
            <a:r>
              <a:rPr lang="en-US" dirty="0" smtClean="0"/>
              <a:t>Pricing structures/impacts fairness/ timing/generational</a:t>
            </a:r>
          </a:p>
          <a:p>
            <a:r>
              <a:rPr lang="en-US" dirty="0" smtClean="0"/>
              <a:t>Allocation of Transmission Capacity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11</a:t>
            </a:fld>
            <a:r>
              <a:rPr lang="en-US" dirty="0"/>
              <a:t> </a:t>
            </a:r>
            <a:r>
              <a:rPr lang="en-US" dirty="0" smtClean="0"/>
              <a:t>	Presentation </a:t>
            </a:r>
            <a:r>
              <a:rPr lang="en-US" dirty="0"/>
              <a:t>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4"/>
            </a:pPr>
            <a:r>
              <a:rPr lang="en-US" sz="2800" dirty="0" smtClean="0"/>
              <a:t>The Big Problem:  Transmission! – It’s big, expensive, and usually controversial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1995055"/>
            <a:ext cx="8611590" cy="4480560"/>
          </a:xfrm>
        </p:spPr>
        <p:txBody>
          <a:bodyPr/>
          <a:lstStyle/>
          <a:p>
            <a:pPr>
              <a:buFont typeface="+mj-lt"/>
              <a:buAutoNum type="alphaUcPeriod" startAt="4"/>
            </a:pPr>
            <a:r>
              <a:rPr lang="en-US" dirty="0" smtClean="0"/>
              <a:t>Intermittency and variability of </a:t>
            </a:r>
            <a:br>
              <a:rPr lang="en-US" dirty="0" smtClean="0"/>
            </a:br>
            <a:r>
              <a:rPr lang="en-US" dirty="0" smtClean="0"/>
              <a:t>some resources</a:t>
            </a:r>
          </a:p>
          <a:p>
            <a:pPr lvl="1"/>
            <a:r>
              <a:rPr lang="en-US" dirty="0" smtClean="0"/>
              <a:t>Wind-intermittency and variability – </a:t>
            </a:r>
            <a:br>
              <a:rPr lang="en-US" dirty="0" smtClean="0"/>
            </a:br>
            <a:r>
              <a:rPr lang="en-US" dirty="0" smtClean="0"/>
              <a:t>weather, </a:t>
            </a:r>
            <a:r>
              <a:rPr lang="en-US" smtClean="0"/>
              <a:t>other issues </a:t>
            </a:r>
            <a:r>
              <a:rPr lang="en-US" dirty="0" smtClean="0"/>
              <a:t>including </a:t>
            </a:r>
            <a:br>
              <a:rPr lang="en-US" dirty="0" smtClean="0"/>
            </a:br>
            <a:r>
              <a:rPr lang="en-US" dirty="0" smtClean="0"/>
              <a:t>bird migration</a:t>
            </a:r>
          </a:p>
          <a:p>
            <a:pPr lvl="2"/>
            <a:r>
              <a:rPr lang="en-US" dirty="0" smtClean="0"/>
              <a:t>Dispatch issues – economic/environmental</a:t>
            </a:r>
          </a:p>
          <a:p>
            <a:pPr lvl="2"/>
            <a:r>
              <a:rPr lang="en-US" dirty="0" smtClean="0"/>
              <a:t>Grid integration</a:t>
            </a:r>
          </a:p>
          <a:p>
            <a:pPr lvl="1"/>
            <a:r>
              <a:rPr lang="en-US" dirty="0" smtClean="0"/>
              <a:t>Solar/land use/endangered species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12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9218" name="Picture 2" descr="http://shocking-news.org/images/news/science/clean_energy%20_advant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981200"/>
            <a:ext cx="22098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4"/>
            </a:pPr>
            <a:r>
              <a:rPr lang="en-US" sz="2800" dirty="0" smtClean="0"/>
              <a:t>The Big Problem:  Transmission! – It’s big, expensive, and usually controversial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1995055"/>
            <a:ext cx="8611590" cy="4480560"/>
          </a:xfrm>
        </p:spPr>
        <p:txBody>
          <a:bodyPr/>
          <a:lstStyle/>
          <a:p>
            <a:pPr>
              <a:buFont typeface="+mj-lt"/>
              <a:buAutoNum type="alphaUcPeriod" startAt="4"/>
            </a:pPr>
            <a:r>
              <a:rPr lang="en-US" dirty="0" smtClean="0"/>
              <a:t>Intermittency and variability of </a:t>
            </a:r>
            <a:br>
              <a:rPr lang="en-US" dirty="0" smtClean="0"/>
            </a:br>
            <a:r>
              <a:rPr lang="en-US" dirty="0" smtClean="0"/>
              <a:t>some resources </a:t>
            </a:r>
            <a:r>
              <a:rPr lang="en-US" sz="2000" dirty="0" smtClean="0"/>
              <a:t>(continued)</a:t>
            </a:r>
          </a:p>
          <a:p>
            <a:pPr marL="1200150" lvl="1" indent="-514350">
              <a:buFont typeface="+mj-lt"/>
              <a:buAutoNum type="arabicPeriod" startAt="3"/>
            </a:pPr>
            <a:r>
              <a:rPr lang="en-US" dirty="0" smtClean="0"/>
              <a:t>Integration with other sources – </a:t>
            </a:r>
            <a:r>
              <a:rPr lang="en-US" u="sng" dirty="0" smtClean="0"/>
              <a:t>e.g.</a:t>
            </a:r>
            <a:r>
              <a:rPr lang="en-US" dirty="0" smtClean="0"/>
              <a:t>, natural gas fired; coal, other; wind and solar on same transmission line; divergent interests of natural gas producers</a:t>
            </a:r>
          </a:p>
          <a:p>
            <a:pPr marL="1657350" lvl="2" indent="-514350"/>
            <a:r>
              <a:rPr lang="en-US" dirty="0" smtClean="0"/>
              <a:t>Pipeline capacity and storage relationships to intermittent wind</a:t>
            </a:r>
          </a:p>
          <a:p>
            <a:pPr marL="1657350" lvl="2" indent="-514350"/>
            <a:r>
              <a:rPr lang="en-US" dirty="0" smtClean="0"/>
              <a:t>Hydroelectric renewable issues/water supply/ fisheries impacts</a:t>
            </a:r>
          </a:p>
          <a:p>
            <a:pPr marL="1200150" lvl="1" indent="-514350">
              <a:buFont typeface="+mj-lt"/>
              <a:buAutoNum type="arabicPeriod" startAt="3"/>
            </a:pPr>
            <a:endParaRPr lang="en-US" dirty="0" smtClean="0"/>
          </a:p>
          <a:p>
            <a:pPr marL="1657350" lvl="2" indent="-5143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13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4"/>
            </a:pPr>
            <a:r>
              <a:rPr lang="en-US" sz="2800" dirty="0" smtClean="0"/>
              <a:t>The Big Problem:  Transmission! – It’s big, expensive, and usually controversial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4"/>
            </a:pPr>
            <a:r>
              <a:rPr lang="en-US" dirty="0" smtClean="0"/>
              <a:t>Intermittency and variability of some resources </a:t>
            </a:r>
            <a:r>
              <a:rPr lang="en-US" sz="2000" dirty="0" smtClean="0"/>
              <a:t>(continued)</a:t>
            </a:r>
          </a:p>
          <a:p>
            <a:pPr marL="1200150" lvl="1" indent="-514350">
              <a:buFont typeface="+mj-lt"/>
              <a:buAutoNum type="arabicPeriod" startAt="4"/>
            </a:pPr>
            <a:r>
              <a:rPr lang="en-US" dirty="0" smtClean="0"/>
              <a:t>Funding for transmission projects; recoverability of costs; lengthy regulatory proceedings</a:t>
            </a:r>
          </a:p>
          <a:p>
            <a:pPr lvl="1">
              <a:buAutoNum type="arabicPeriod" startAt="4"/>
            </a:pPr>
            <a:r>
              <a:rPr lang="en-US" dirty="0" smtClean="0"/>
              <a:t>Legal confusion and uncertainty for capital intensive, complex projects</a:t>
            </a:r>
          </a:p>
          <a:p>
            <a:pPr lvl="2"/>
            <a:r>
              <a:rPr lang="en-US" dirty="0" smtClean="0"/>
              <a:t>States vs. Federal Regulation of Transmission (see Federal Power Act and Energy Policy Act of 2005) National Interest Electricity Transmission (“NIETC”s) Corridors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14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4"/>
            </a:pPr>
            <a:r>
              <a:rPr lang="en-US" sz="2800" dirty="0" smtClean="0"/>
              <a:t>The Big Problem:  Transmission! – It’s big, expensive, and usually controversial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4"/>
            </a:pPr>
            <a:r>
              <a:rPr lang="en-US" dirty="0" smtClean="0"/>
              <a:t>Intermittency and variability of some resources </a:t>
            </a:r>
            <a:r>
              <a:rPr lang="en-US" sz="2000" dirty="0" smtClean="0"/>
              <a:t>(continued)</a:t>
            </a:r>
          </a:p>
          <a:p>
            <a:pPr marL="1200150" lvl="1" indent="-514350">
              <a:buFont typeface="+mj-lt"/>
              <a:buAutoNum type="arabicPeriod" startAt="5"/>
            </a:pPr>
            <a:r>
              <a:rPr lang="en-US" dirty="0" smtClean="0"/>
              <a:t>Legal confusion and uncertainty for capital intensive, complex projects </a:t>
            </a:r>
            <a:r>
              <a:rPr lang="en-US" sz="2000" dirty="0" smtClean="0"/>
              <a:t>(continued)</a:t>
            </a:r>
          </a:p>
          <a:p>
            <a:pPr lvl="2">
              <a:buFont typeface="+mj-lt"/>
              <a:buAutoNum type="alphaLcPeriod" startAt="2"/>
            </a:pPr>
            <a:r>
              <a:rPr lang="en-US" dirty="0" smtClean="0"/>
              <a:t>Role of Regional Transmission Organizations</a:t>
            </a:r>
          </a:p>
          <a:p>
            <a:pPr lvl="2">
              <a:buAutoNum type="alphaLcPeriod" startAt="2"/>
            </a:pPr>
            <a:r>
              <a:rPr lang="en-US" dirty="0" smtClean="0"/>
              <a:t>States internecine battles in transmission planning</a:t>
            </a:r>
          </a:p>
          <a:p>
            <a:pPr lvl="1">
              <a:buAutoNum type="arabicPeriod" startAt="5"/>
            </a:pPr>
            <a:r>
              <a:rPr lang="en-US" dirty="0" smtClean="0"/>
              <a:t>The queue – who gets in and when?  Who determines the answers to those 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15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reenerbuyer.com/wp-content/uploads/2008/08/renewable-energy-char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981200"/>
            <a:ext cx="1828800" cy="197090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010" y="1188720"/>
            <a:ext cx="8595360" cy="868680"/>
          </a:xfrm>
        </p:spPr>
        <p:txBody>
          <a:bodyPr/>
          <a:lstStyle/>
          <a:p>
            <a:pPr>
              <a:buFont typeface="+mj-lt"/>
              <a:buAutoNum type="romanUcPeriod" startAt="5"/>
            </a:pPr>
            <a:r>
              <a:rPr lang="en-US" sz="2400" dirty="0" smtClean="0"/>
              <a:t>How do renewable resources get connected - interconnection agreements - FERC requires and oversees tariffs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2286001"/>
            <a:ext cx="8577072" cy="4189614"/>
          </a:xfrm>
        </p:spPr>
        <p:txBody>
          <a:bodyPr/>
          <a:lstStyle/>
          <a:p>
            <a:r>
              <a:rPr lang="en-US" dirty="0" smtClean="0"/>
              <a:t>FERC Tariffs</a:t>
            </a:r>
          </a:p>
          <a:p>
            <a:r>
              <a:rPr lang="en-US" dirty="0" smtClean="0"/>
              <a:t>Feed-in Tariffs (FITs) – Success</a:t>
            </a:r>
            <a:br>
              <a:rPr lang="en-US" dirty="0" smtClean="0"/>
            </a:br>
            <a:r>
              <a:rPr lang="en-US" dirty="0" smtClean="0"/>
              <a:t>Abroad – does it equal a model</a:t>
            </a:r>
            <a:br>
              <a:rPr lang="en-US" dirty="0" smtClean="0"/>
            </a:br>
            <a:r>
              <a:rPr lang="en-US" dirty="0" smtClean="0"/>
              <a:t>for the U.S.?</a:t>
            </a:r>
          </a:p>
          <a:p>
            <a:r>
              <a:rPr lang="en-US" dirty="0" smtClean="0"/>
              <a:t>Success Stories and Imperfections</a:t>
            </a:r>
          </a:p>
          <a:p>
            <a:r>
              <a:rPr lang="en-US" dirty="0" smtClean="0"/>
              <a:t>What is key issue?</a:t>
            </a:r>
          </a:p>
          <a:p>
            <a:pPr lvl="1"/>
            <a:r>
              <a:rPr lang="en-US" dirty="0" smtClean="0"/>
              <a:t>Market structure?</a:t>
            </a:r>
          </a:p>
          <a:p>
            <a:pPr lvl="1"/>
            <a:r>
              <a:rPr lang="en-US" dirty="0" smtClean="0"/>
              <a:t>Political/price impact?/Can the economy absorb?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16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6"/>
            </a:pPr>
            <a:r>
              <a:rPr lang="en-US" dirty="0" smtClean="0"/>
              <a:t>The Players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Generators</a:t>
            </a:r>
          </a:p>
          <a:p>
            <a:r>
              <a:rPr lang="en-US" dirty="0" smtClean="0"/>
              <a:t>Utilities</a:t>
            </a:r>
          </a:p>
          <a:p>
            <a:r>
              <a:rPr lang="en-US" dirty="0" smtClean="0"/>
              <a:t>Grids</a:t>
            </a:r>
          </a:p>
          <a:p>
            <a:r>
              <a:rPr lang="en-US" dirty="0" smtClean="0"/>
              <a:t>States/Environmental Agencies and Public Utility Regulatory Bodies</a:t>
            </a:r>
          </a:p>
          <a:p>
            <a:r>
              <a:rPr lang="en-US" dirty="0" smtClean="0"/>
              <a:t>FERC</a:t>
            </a:r>
          </a:p>
          <a:p>
            <a:r>
              <a:rPr lang="en-US" dirty="0" smtClean="0"/>
              <a:t>States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17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5122" name="Picture 2" descr="http://www.bethany-ct.com/committees/clean-energ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5255" y="1143001"/>
            <a:ext cx="272727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6"/>
            </a:pPr>
            <a:r>
              <a:rPr lang="en-US" dirty="0" smtClean="0"/>
              <a:t>The Players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7"/>
            </a:pPr>
            <a:r>
              <a:rPr lang="en-US" dirty="0" smtClean="0"/>
              <a:t>DOE</a:t>
            </a:r>
          </a:p>
          <a:p>
            <a:pPr>
              <a:buAutoNum type="alphaUcPeriod" startAt="7"/>
            </a:pPr>
            <a:r>
              <a:rPr lang="en-US" dirty="0" smtClean="0"/>
              <a:t>Tribes, DOI, DOA (RUS), Federal Power Marketers</a:t>
            </a:r>
          </a:p>
          <a:p>
            <a:pPr>
              <a:buAutoNum type="alphaUcPeriod" startAt="7"/>
            </a:pPr>
            <a:r>
              <a:rPr lang="en-US" dirty="0" smtClean="0"/>
              <a:t>NERC/Reliability Councils</a:t>
            </a:r>
          </a:p>
          <a:p>
            <a:pPr>
              <a:buAutoNum type="alphaUcPeriod" startAt="7"/>
            </a:pPr>
            <a:r>
              <a:rPr lang="en-US" dirty="0" smtClean="0"/>
              <a:t>Consumer groups</a:t>
            </a:r>
          </a:p>
          <a:p>
            <a:pPr>
              <a:buAutoNum type="alphaUcPeriod" startAt="7"/>
            </a:pPr>
            <a:r>
              <a:rPr lang="en-US" dirty="0" smtClean="0"/>
              <a:t>Environmental groups</a:t>
            </a:r>
          </a:p>
          <a:p>
            <a:pPr>
              <a:buAutoNum type="alphaUcPeriod" startAt="7"/>
            </a:pPr>
            <a:r>
              <a:rPr lang="en-US" dirty="0" smtClean="0"/>
              <a:t>Local siting authorities</a:t>
            </a:r>
          </a:p>
          <a:p>
            <a:pPr>
              <a:buAutoNum type="alphaUcPeriod" startAt="7"/>
            </a:pPr>
            <a:r>
              <a:rPr lang="en-US" dirty="0" smtClean="0"/>
              <a:t>International Entities – Canadian</a:t>
            </a:r>
          </a:p>
          <a:p>
            <a:pPr>
              <a:buAutoNum type="alphaUcPeriod" startAt="7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18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267200"/>
            <a:ext cx="5486400" cy="1524000"/>
          </a:xfrm>
        </p:spPr>
        <p:txBody>
          <a:bodyPr/>
          <a:lstStyle/>
          <a:p>
            <a:pPr marL="0" indent="1588" algn="ctr">
              <a:buNone/>
            </a:pPr>
            <a:r>
              <a:rPr lang="en-US" sz="2400" dirty="0" smtClean="0"/>
              <a:t>Electric Transmission – The Magic Ingredient to Make Major Renewable Energy Development a Reality</a:t>
            </a:r>
            <a:endParaRPr lang="en-US" sz="2400" dirty="0"/>
          </a:p>
        </p:txBody>
      </p:sp>
      <p:pic>
        <p:nvPicPr>
          <p:cNvPr id="1026" name="Picture 2" descr="C:\Documents and Settings\lvsmith\Local Settings\Temporary Internet Files\Content.IE5\TEO9AU33\MC90031214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1521" y="1953904"/>
            <a:ext cx="2695879" cy="2222297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7912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</a:t>
            </a:fld>
            <a:r>
              <a:rPr lang="en-US" dirty="0" smtClean="0"/>
              <a:t>	Presentation by Sheila Slocum Hollis – </a:t>
            </a:r>
            <a:r>
              <a:rPr lang="en-US" dirty="0" err="1" smtClean="0"/>
              <a:t>FBA</a:t>
            </a:r>
            <a:r>
              <a:rPr lang="en-US" dirty="0" smtClean="0"/>
              <a:t> Annual Meeting September 8-10-2011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7"/>
            </a:pPr>
            <a:r>
              <a:rPr lang="en-US" dirty="0" smtClean="0"/>
              <a:t>The Federal Law That Applies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Federal Power Act (1920, 1935)</a:t>
            </a:r>
          </a:p>
          <a:p>
            <a:r>
              <a:rPr lang="en-US" dirty="0" smtClean="0"/>
              <a:t>Public Utility Regulatory Policies Act – 1978 (Key part of Carter’s Energy Policy Act)</a:t>
            </a:r>
          </a:p>
          <a:p>
            <a:r>
              <a:rPr lang="en-US" dirty="0" smtClean="0"/>
              <a:t>Energy Policy Acts –</a:t>
            </a:r>
          </a:p>
          <a:p>
            <a:pPr lvl="1"/>
            <a:r>
              <a:rPr lang="en-US" dirty="0" smtClean="0"/>
              <a:t>1992 (wheeling – more independent power encouraged)</a:t>
            </a:r>
          </a:p>
          <a:p>
            <a:pPr lvl="1"/>
            <a:r>
              <a:rPr lang="en-US" dirty="0" smtClean="0"/>
              <a:t>2005 (EPAct – Section 216)</a:t>
            </a:r>
          </a:p>
          <a:p>
            <a:r>
              <a:rPr lang="en-US" dirty="0" smtClean="0"/>
              <a:t>Energy Independence and Security Act of 2007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19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8"/>
            </a:pPr>
            <a:r>
              <a:rPr lang="en-US" dirty="0" smtClean="0"/>
              <a:t> Key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FERC has authority over transmission and sales of electric energy in interstate commerce (sales for resale) (FPA Parts II &amp; III)</a:t>
            </a:r>
          </a:p>
          <a:p>
            <a:r>
              <a:rPr lang="en-US" dirty="0" smtClean="0"/>
              <a:t>Rates under the FPA “must be </a:t>
            </a:r>
            <a:r>
              <a:rPr lang="en-US" u="sng" dirty="0" smtClean="0"/>
              <a:t>just and reasonable</a:t>
            </a:r>
            <a:r>
              <a:rPr lang="en-US" dirty="0" smtClean="0"/>
              <a:t>” FPA Sections 205 and 206</a:t>
            </a:r>
          </a:p>
          <a:p>
            <a:r>
              <a:rPr lang="en-US" dirty="0" smtClean="0"/>
              <a:t>An important distinction:  Unlike FERC’s Section 7 Natural Gas Act jurisdictional power to certificate interstate pipelines no such power exists for FERC in the electric transmission area to license new transmission wires!!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20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4"/>
            </a:pPr>
            <a:r>
              <a:rPr lang="en-US" dirty="0" smtClean="0"/>
              <a:t>Major FERC orders:  key</a:t>
            </a:r>
          </a:p>
          <a:p>
            <a:pPr lvl="1"/>
            <a:r>
              <a:rPr lang="en-US" dirty="0" smtClean="0"/>
              <a:t>No. 888 series – open access tariffs – RTOS; ISOs</a:t>
            </a:r>
          </a:p>
          <a:p>
            <a:pPr lvl="1"/>
            <a:r>
              <a:rPr lang="en-US" dirty="0" smtClean="0"/>
              <a:t>Order No. 2000</a:t>
            </a:r>
          </a:p>
          <a:p>
            <a:pPr lvl="1"/>
            <a:r>
              <a:rPr lang="en-US" dirty="0" smtClean="0"/>
              <a:t>Order No. 2003 – interconnection agreement tariff</a:t>
            </a:r>
          </a:p>
          <a:p>
            <a:pPr lvl="1"/>
            <a:r>
              <a:rPr lang="en-US" dirty="0" smtClean="0"/>
              <a:t>Order No. 661 – wind generation</a:t>
            </a:r>
          </a:p>
          <a:p>
            <a:pPr lvl="1"/>
            <a:r>
              <a:rPr lang="en-US" dirty="0" smtClean="0"/>
              <a:t>Order No. 1000</a:t>
            </a:r>
          </a:p>
          <a:p>
            <a:pPr>
              <a:buAutoNum type="alphaUcPeriod" startAt="4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21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8"/>
            </a:pPr>
            <a:r>
              <a:rPr lang="en-US" dirty="0" smtClean="0"/>
              <a:t> Key Concepts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8"/>
            </a:pPr>
            <a:r>
              <a:rPr lang="en-US" dirty="0" smtClean="0"/>
              <a:t> Key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+mj-lt"/>
              <a:buAutoNum type="alphaUcPeriod" startAt="5"/>
            </a:pPr>
            <a:r>
              <a:rPr lang="en-US" dirty="0" smtClean="0"/>
              <a:t>Post 2003 Blackout additional laws were passed to dramatically increase reliability, and strengthening of the North American and – EPAct 2005 – </a:t>
            </a:r>
          </a:p>
          <a:p>
            <a:pPr marL="1381125" indent="-3175">
              <a:buNone/>
            </a:pPr>
            <a:r>
              <a:rPr lang="en-US" dirty="0" smtClean="0"/>
              <a:t>	NIETCS (Backstop siting authority)</a:t>
            </a:r>
            <a:br>
              <a:rPr lang="en-US" dirty="0" smtClean="0"/>
            </a:br>
            <a:r>
              <a:rPr lang="en-US" dirty="0" smtClean="0"/>
              <a:t>DOE transmission study</a:t>
            </a:r>
          </a:p>
          <a:p>
            <a:pPr>
              <a:buFont typeface="+mj-lt"/>
              <a:buAutoNum type="alphaUcPeriod" startAt="6"/>
            </a:pPr>
            <a:r>
              <a:rPr lang="en-US" dirty="0" smtClean="0"/>
              <a:t>Huge controversy over role of states/FERC under FPA and EPAct 2005 -; yet some success in getting new transmission built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22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9"/>
            </a:pPr>
            <a:r>
              <a:rPr lang="en-US" dirty="0" smtClean="0"/>
              <a:t>Cases and Controversies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of Recent Developments</a:t>
            </a:r>
          </a:p>
          <a:p>
            <a:r>
              <a:rPr lang="en-US" dirty="0" smtClean="0"/>
              <a:t>Some progress depending on location and motivation and regulation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23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dingo.care2.com/pictures/c2c/share/29/290/031/2903111_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7912" y="1143000"/>
            <a:ext cx="2643188" cy="2819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of Presentation –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Electric Energy Derived </a:t>
            </a:r>
            <a:br>
              <a:rPr lang="en-US" dirty="0" smtClean="0"/>
            </a:br>
            <a:r>
              <a:rPr lang="en-US" dirty="0" smtClean="0"/>
              <a:t>From Wind Resources</a:t>
            </a:r>
          </a:p>
          <a:p>
            <a:r>
              <a:rPr lang="en-US" dirty="0" smtClean="0"/>
              <a:t>Electric Energy Derived </a:t>
            </a:r>
            <a:br>
              <a:rPr lang="en-US" dirty="0" smtClean="0"/>
            </a:br>
            <a:r>
              <a:rPr lang="en-US" dirty="0" smtClean="0"/>
              <a:t>from Solar Power</a:t>
            </a:r>
          </a:p>
          <a:p>
            <a:r>
              <a:rPr lang="en-US" dirty="0" smtClean="0"/>
              <a:t>Hydropower/Pumped Storage Projects</a:t>
            </a:r>
          </a:p>
          <a:p>
            <a:r>
              <a:rPr lang="en-US" dirty="0" smtClean="0"/>
              <a:t>Tidal/Wave/Ocean Thermal Energy</a:t>
            </a:r>
          </a:p>
          <a:p>
            <a:r>
              <a:rPr lang="en-US" dirty="0" smtClean="0"/>
              <a:t>Attributes of Each Relating to Transmission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8674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2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2"/>
            </a:pPr>
            <a:r>
              <a:rPr lang="en-US" dirty="0" smtClean="0"/>
              <a:t>The Promise 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010" y="1905000"/>
            <a:ext cx="8577072" cy="4480560"/>
          </a:xfrm>
        </p:spPr>
        <p:txBody>
          <a:bodyPr/>
          <a:lstStyle/>
          <a:p>
            <a:r>
              <a:rPr lang="en-US" dirty="0" smtClean="0"/>
              <a:t>Attractive, Non-Emitting</a:t>
            </a:r>
            <a:br>
              <a:rPr lang="en-US" dirty="0" smtClean="0"/>
            </a:br>
            <a:r>
              <a:rPr lang="en-US" dirty="0" smtClean="0"/>
              <a:t>Sources of Clean Energy</a:t>
            </a:r>
          </a:p>
          <a:p>
            <a:r>
              <a:rPr lang="en-US" dirty="0" smtClean="0"/>
              <a:t>Decreased Reliance on</a:t>
            </a:r>
            <a:br>
              <a:rPr lang="en-US" dirty="0" smtClean="0"/>
            </a:br>
            <a:r>
              <a:rPr lang="en-US" dirty="0" smtClean="0"/>
              <a:t>Imported Oil and Gas</a:t>
            </a:r>
          </a:p>
          <a:p>
            <a:r>
              <a:rPr lang="en-US" dirty="0" smtClean="0"/>
              <a:t>Deceased Reliance on Coal </a:t>
            </a:r>
          </a:p>
          <a:p>
            <a:r>
              <a:rPr lang="en-US" dirty="0" smtClean="0"/>
              <a:t>New Jobs and Opportunities in Clean or Green Energy</a:t>
            </a:r>
          </a:p>
          <a:p>
            <a:r>
              <a:rPr lang="en-US" dirty="0" smtClean="0"/>
              <a:t>Innovative Technology</a:t>
            </a:r>
          </a:p>
          <a:p>
            <a:r>
              <a:rPr lang="en-US" dirty="0" smtClean="0"/>
              <a:t>Sustainable Energy Supply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3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16388" name="Picture 4" descr="http://www.americanprogress.org/issues/2009/05/img/clean_energy_onp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1608" y="1143000"/>
            <a:ext cx="3320142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2"/>
            </a:pPr>
            <a:r>
              <a:rPr lang="en-US" dirty="0" smtClean="0"/>
              <a:t>The Promise –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7"/>
            </a:pPr>
            <a:r>
              <a:rPr lang="en-US" sz="2900" dirty="0" smtClean="0"/>
              <a:t>Potential Ability to Integrate </a:t>
            </a:r>
            <a:br>
              <a:rPr lang="en-US" sz="2900" dirty="0" smtClean="0"/>
            </a:br>
            <a:r>
              <a:rPr lang="en-US" sz="2900" dirty="0" smtClean="0"/>
              <a:t>Renewables with Nuclear </a:t>
            </a:r>
            <a:br>
              <a:rPr lang="en-US" sz="2900" dirty="0" smtClean="0"/>
            </a:br>
            <a:r>
              <a:rPr lang="en-US" sz="2900" dirty="0" smtClean="0"/>
              <a:t>Energy Generation</a:t>
            </a:r>
          </a:p>
          <a:p>
            <a:pPr>
              <a:buAutoNum type="alphaUcPeriod" startAt="7"/>
            </a:pPr>
            <a:r>
              <a:rPr lang="en-US" sz="2900" dirty="0" smtClean="0"/>
              <a:t>Ability to Integrate with Lower </a:t>
            </a:r>
            <a:br>
              <a:rPr lang="en-US" sz="2900" dirty="0" smtClean="0"/>
            </a:br>
            <a:r>
              <a:rPr lang="en-US" sz="2900" dirty="0" smtClean="0"/>
              <a:t>Emission Natural Gas Fired Electric Generation</a:t>
            </a:r>
          </a:p>
          <a:p>
            <a:pPr>
              <a:buAutoNum type="alphaUcPeriod" startAt="7"/>
            </a:pPr>
            <a:r>
              <a:rPr lang="en-US" sz="2900" dirty="0" smtClean="0"/>
              <a:t>Ability to Integrate Renewable Derived electric energy with Increased Efficiency, Demand Side Management or Demand Reduction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4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15362" name="Picture 2" descr="http://www.dailygalaxy.com/photos/uncategorized/2008/02/07/google_clean_energy_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143000"/>
            <a:ext cx="2133600" cy="2743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2"/>
            </a:pPr>
            <a:r>
              <a:rPr lang="en-US" dirty="0" smtClean="0"/>
              <a:t>The Promise –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10"/>
            </a:pPr>
            <a:r>
              <a:rPr lang="en-US" dirty="0" smtClean="0"/>
              <a:t>Renewables Mandate/Clean </a:t>
            </a:r>
            <a:br>
              <a:rPr lang="en-US" dirty="0" smtClean="0"/>
            </a:br>
            <a:r>
              <a:rPr lang="en-US" dirty="0" smtClean="0"/>
              <a:t>Energy Mandate at State Level</a:t>
            </a:r>
          </a:p>
          <a:p>
            <a:pPr>
              <a:buAutoNum type="alphaUcPeriod" startAt="10"/>
            </a:pPr>
            <a:r>
              <a:rPr lang="en-US" dirty="0" smtClean="0"/>
              <a:t>Huge Stimulus Funding, Grants, Loans, Subsidies</a:t>
            </a:r>
          </a:p>
          <a:p>
            <a:pPr>
              <a:buAutoNum type="alphaUcPeriod" startAt="10"/>
            </a:pPr>
            <a:r>
              <a:rPr lang="en-US" dirty="0" smtClean="0"/>
              <a:t>Military, National Labs, Government Owned Building Supporting Renewable Policy, Tribes</a:t>
            </a:r>
          </a:p>
          <a:p>
            <a:pPr>
              <a:buAutoNum type="alphaUcPeriod" startAt="10"/>
            </a:pPr>
            <a:r>
              <a:rPr lang="en-US" dirty="0" smtClean="0"/>
              <a:t>The Smart Grid Dream</a:t>
            </a:r>
          </a:p>
          <a:p>
            <a:pPr>
              <a:buNone/>
            </a:pPr>
            <a:endParaRPr lang="en-US" dirty="0" smtClean="0"/>
          </a:p>
          <a:p>
            <a:pPr>
              <a:buAutoNum type="alphaUcPeriod" startAt="10"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5</a:t>
            </a:fld>
            <a:r>
              <a:rPr lang="en-US" dirty="0"/>
              <a:t> </a:t>
            </a:r>
            <a:r>
              <a:rPr lang="en-US" dirty="0" smtClean="0"/>
              <a:t>	Presentation </a:t>
            </a:r>
            <a:r>
              <a:rPr lang="en-US" dirty="0"/>
              <a:t>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14342" name="Picture 6" descr="http://www.solarthermalmagazine.com/wp-content/uploads/2010/07/new-york-clean-energ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1" y="1143002"/>
            <a:ext cx="2552699" cy="1914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2"/>
            </a:pPr>
            <a:r>
              <a:rPr lang="en-US" dirty="0" smtClean="0"/>
              <a:t>The Promise –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14"/>
            </a:pPr>
            <a:r>
              <a:rPr lang="en-US" dirty="0" smtClean="0"/>
              <a:t>Renewable Energy Credits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RECs</a:t>
            </a:r>
            <a:r>
              <a:rPr lang="en-US" dirty="0" smtClean="0"/>
              <a:t>) and Solar Renewal</a:t>
            </a:r>
          </a:p>
          <a:p>
            <a:pPr marL="0" indent="0">
              <a:buNone/>
            </a:pPr>
            <a:r>
              <a:rPr lang="en-US" dirty="0" smtClean="0"/>
              <a:t>       Energy Credits (</a:t>
            </a:r>
            <a:r>
              <a:rPr lang="en-US" dirty="0" err="1" smtClean="0"/>
              <a:t>SRECs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– Market Development – Trading Potential</a:t>
            </a:r>
          </a:p>
          <a:p>
            <a:pPr>
              <a:buNone/>
            </a:pPr>
            <a:endParaRPr lang="en-US" dirty="0" smtClean="0"/>
          </a:p>
          <a:p>
            <a:pPr>
              <a:buAutoNum type="alphaUcPeriod" startAt="10"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60198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6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14342" name="Picture 6" descr="http://www.solarthermalmagazine.com/wp-content/uploads/2010/07/new-york-clean-energ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1" y="1143002"/>
            <a:ext cx="2552699" cy="1914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3"/>
            </a:pPr>
            <a:r>
              <a:rPr lang="en-US" sz="2000" dirty="0" smtClean="0"/>
              <a:t>So What’s the Problem?  Why don’t we “switch” right now to renewable electric energy sources and (take your pick) close coal plants, any remaining oil burning plants, etc.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Grid reliability/security of</a:t>
            </a:r>
            <a:br>
              <a:rPr lang="en-US" dirty="0" smtClean="0"/>
            </a:br>
            <a:r>
              <a:rPr lang="en-US" dirty="0" smtClean="0"/>
              <a:t>supply</a:t>
            </a:r>
          </a:p>
          <a:p>
            <a:r>
              <a:rPr lang="en-US" dirty="0" smtClean="0"/>
              <a:t>The price of new transmission/</a:t>
            </a:r>
            <a:br>
              <a:rPr lang="en-US" dirty="0" smtClean="0"/>
            </a:br>
            <a:r>
              <a:rPr lang="en-US" dirty="0" smtClean="0"/>
              <a:t>energy price impact/See e.g. Denmark</a:t>
            </a:r>
          </a:p>
          <a:p>
            <a:r>
              <a:rPr lang="en-US" dirty="0" smtClean="0"/>
              <a:t>Lack of available, affordable</a:t>
            </a:r>
            <a:br>
              <a:rPr lang="en-US" dirty="0" smtClean="0"/>
            </a:br>
            <a:r>
              <a:rPr lang="en-US" dirty="0" smtClean="0"/>
              <a:t>transmission capacity/antiquated infrastructure</a:t>
            </a:r>
          </a:p>
          <a:p>
            <a:r>
              <a:rPr lang="en-US" dirty="0" smtClean="0"/>
              <a:t>Critical mass of sources not yet developed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7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5" name="Picture 4" descr="C:\Users\ssh100\AppData\Local\Microsoft\Windows\Temporary Internet Files\Content.IE5\46VBN42C\MP900443414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33600"/>
            <a:ext cx="21907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romanUcPeriod" startAt="3"/>
            </a:pPr>
            <a:r>
              <a:rPr lang="en-US" sz="2000" dirty="0" smtClean="0"/>
              <a:t>So What’s the Problem?  Why don’t we “switch” right now to renewable electric energy sources and (take your pick) close coal plants, any remaining oil burning plants, etc.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 startAt="5"/>
            </a:pPr>
            <a:r>
              <a:rPr lang="en-US" dirty="0" smtClean="0"/>
              <a:t>Smart grid development/</a:t>
            </a:r>
            <a:br>
              <a:rPr lang="en-US" dirty="0" smtClean="0"/>
            </a:br>
            <a:r>
              <a:rPr lang="en-US" dirty="0" smtClean="0"/>
              <a:t>complexities/cost/cyber-security</a:t>
            </a:r>
          </a:p>
          <a:p>
            <a:pPr>
              <a:buFont typeface="+mj-lt"/>
              <a:buAutoNum type="alphaUcPeriod" startAt="5"/>
            </a:pPr>
            <a:r>
              <a:rPr lang="en-US" dirty="0" smtClean="0"/>
              <a:t>Economic conditions</a:t>
            </a:r>
          </a:p>
          <a:p>
            <a:pPr>
              <a:buFont typeface="+mj-lt"/>
              <a:buAutoNum type="alphaUcPeriod" startAt="5"/>
            </a:pPr>
            <a:r>
              <a:rPr lang="en-US" dirty="0" smtClean="0"/>
              <a:t>Drying up of stimulus related funding –</a:t>
            </a:r>
            <a:br>
              <a:rPr lang="en-US" dirty="0" smtClean="0"/>
            </a:br>
            <a:r>
              <a:rPr lang="en-US" dirty="0" smtClean="0"/>
              <a:t>grants, subsidies, supports</a:t>
            </a:r>
          </a:p>
          <a:p>
            <a:pPr>
              <a:buFont typeface="+mj-lt"/>
              <a:buAutoNum type="alphaUcPeriod" startAt="5"/>
            </a:pPr>
            <a:r>
              <a:rPr lang="en-US" dirty="0" smtClean="0"/>
              <a:t>Confusing and unpredictable regulatory policies/State and Federal</a:t>
            </a:r>
          </a:p>
          <a:p>
            <a:pPr>
              <a:buAutoNum type="alphaUcPeriod" startAt="5"/>
            </a:pPr>
            <a:endParaRPr lang="en-US" dirty="0" smtClean="0"/>
          </a:p>
          <a:p>
            <a:pPr>
              <a:buAutoNum type="alphaUcPeriod" startAt="5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92875"/>
            <a:ext cx="5943600" cy="365125"/>
          </a:xfrm>
        </p:spPr>
        <p:txBody>
          <a:bodyPr/>
          <a:lstStyle/>
          <a:p>
            <a:fld id="{8FE7A4C5-1D47-4B44-9053-BA6C56AAA87E}" type="slidenum">
              <a:rPr lang="en-US" smtClean="0"/>
              <a:pPr/>
              <a:t>8</a:t>
            </a:fld>
            <a:r>
              <a:rPr lang="en-US" dirty="0"/>
              <a:t>	 Presentation by Sheila Slocum Hollis – </a:t>
            </a:r>
            <a:r>
              <a:rPr lang="en-US" dirty="0" err="1"/>
              <a:t>FBA</a:t>
            </a:r>
            <a:r>
              <a:rPr lang="en-US" dirty="0"/>
              <a:t> Annual Meeting September 8-10-2011 </a:t>
            </a:r>
          </a:p>
        </p:txBody>
      </p:sp>
      <p:pic>
        <p:nvPicPr>
          <p:cNvPr id="5" name="Picture 4" descr="C:\Users\ssh100\AppData\Local\Microsoft\Windows\Temporary Internet Files\Content.IE5\46VBN42C\MP900443414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133600"/>
            <a:ext cx="21907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lle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dobe Heiti Std R"/>
        <a:ea typeface=""/>
        <a:cs typeface=""/>
      </a:majorFont>
      <a:minorFont>
        <a:latin typeface="Adobe Heiti Std 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lle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dobe Heiti Std R"/>
        <a:ea typeface=""/>
        <a:cs typeface=""/>
      </a:majorFont>
      <a:minorFont>
        <a:latin typeface="Adobe Heiti Std 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802</Words>
  <Application>Microsoft Office PowerPoint</Application>
  <PresentationFormat>On-screen Show (4:3)</PresentationFormat>
  <Paragraphs>149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Bullet Design</vt:lpstr>
      <vt:lpstr>1_Bullet Design</vt:lpstr>
      <vt:lpstr>Session 2A: Hot Topics in Renewable Energy Law Transmission &amp; Siting</vt:lpstr>
      <vt:lpstr>Electric Transmission – The Magic Ingredient to Make Major Renewable Energy Development a Reality</vt:lpstr>
      <vt:lpstr>Scope of Presentation –</vt:lpstr>
      <vt:lpstr>The Promise –</vt:lpstr>
      <vt:lpstr>The Promise –</vt:lpstr>
      <vt:lpstr>The Promise –</vt:lpstr>
      <vt:lpstr>The Promise –</vt:lpstr>
      <vt:lpstr>So What’s the Problem?  Why don’t we “switch” right now to renewable electric energy sources and (take your pick) close coal plants, any remaining oil burning plants, etc.</vt:lpstr>
      <vt:lpstr>So What’s the Problem?  Why don’t we “switch” right now to renewable electric energy sources and (take your pick) close coal plants, any remaining oil burning plants, etc.</vt:lpstr>
      <vt:lpstr>So What’s the Problem?  Why don’t we “switch” right now to renewable electric energy sources and (take your pick) close coal plants, any remaining oil burning plants, etc.</vt:lpstr>
      <vt:lpstr>So What’s the Problem?  Why don’t we “switch” right now to renewable electric energy sources and (take your pick) close coal plants, any remaining oil burning plants, etc.</vt:lpstr>
      <vt:lpstr>The Big Problem:  Transmission! – It’s big, expensive, and usually controversial</vt:lpstr>
      <vt:lpstr>The Big Problem:  Transmission! – It’s big, expensive, and usually controversial</vt:lpstr>
      <vt:lpstr>The Big Problem:  Transmission! – It’s big, expensive, and usually controversial</vt:lpstr>
      <vt:lpstr>The Big Problem:  Transmission! – It’s big, expensive, and usually controversial</vt:lpstr>
      <vt:lpstr>The Big Problem:  Transmission! – It’s big, expensive, and usually controversial</vt:lpstr>
      <vt:lpstr>How do renewable resources get connected - interconnection agreements - FERC requires and oversees tariffs</vt:lpstr>
      <vt:lpstr>The Players</vt:lpstr>
      <vt:lpstr>The Players</vt:lpstr>
      <vt:lpstr>The Federal Law That Applies</vt:lpstr>
      <vt:lpstr> Key Concepts</vt:lpstr>
      <vt:lpstr> Key Concepts</vt:lpstr>
      <vt:lpstr> Key Concepts</vt:lpstr>
      <vt:lpstr>Cases and Controversies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2A: Hot Topics in Renewable Energy Law Transmission &amp; Siting</dc:title>
  <cp:lastModifiedBy>Kate Faenza</cp:lastModifiedBy>
  <cp:revision>1</cp:revision>
  <dcterms:modified xsi:type="dcterms:W3CDTF">2011-08-25T15:15:21Z</dcterms:modified>
</cp:coreProperties>
</file>